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B376B3E6-851A-46AB-A69D-6C43C8EDC128}">
  <a:tblStyle styleId="{B376B3E6-851A-46AB-A69D-6C43C8EDC12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E777DBA-852D-4775-BB12-1332747221E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65" Type="http://schemas.openxmlformats.org/officeDocument/2006/relationships/slide" Target="slides/slide59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Shape 2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Shape 2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Shape 2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Shape 2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Shape 2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Shape 3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Shape 3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Shape 3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Shape 3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Shape 3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Shape 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Shape 3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Shape 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Shape 3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Shape 3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Shape 3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Shape 3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Shape 3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Shape 3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Shape 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Shape 4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Shape 4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Shape 4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Shape 4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Shape 4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Shape 4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Shape 4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Shape 4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Shape 4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Shape 4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Shape 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Shape 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Shape 4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Shape 4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Shape 4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Shape 4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Shape 4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Shape 4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Shape 4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Shape 4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Shape 4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Shape 4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Shape 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Shape 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Shape 5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Shape 5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Shape 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Shape 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Shape 5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Shape 5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Shape 5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Shape 5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Shape 5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Shape 5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Shape 5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Shape 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Shape 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Shape 5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Shape 5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Shape 5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Shape 5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.png"/><Relationship Id="rId4" Type="http://schemas.openxmlformats.org/officeDocument/2006/relationships/hyperlink" Target="https://creativecommons.org/licenses/by/4.0/" TargetMode="External"/><Relationship Id="rId5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4.png"/><Relationship Id="rId4" Type="http://schemas.openxmlformats.org/officeDocument/2006/relationships/hyperlink" Target="https://creativecommons.org/licenses/by/4.0/" TargetMode="External"/><Relationship Id="rId5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rgbClr val="21AAC3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7-06-24 at 5.25.46 PM.png" id="54" name="Shape 54"/>
          <p:cNvPicPr preferRelativeResize="0"/>
          <p:nvPr/>
        </p:nvPicPr>
        <p:blipFill rotWithShape="1">
          <a:blip r:embed="rId2">
            <a:alphaModFix/>
          </a:blip>
          <a:srcRect b="0" l="39" r="3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Shape 56"/>
          <p:cNvSpPr txBox="1"/>
          <p:nvPr>
            <p:ph idx="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" name="Shape 57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8" name="Shape 58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9" name="Shape 59"/>
          <p:cNvSpPr txBox="1"/>
          <p:nvPr>
            <p:ph idx="3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4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footer.png" id="61" name="Shape 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5038" y="-16809"/>
            <a:ext cx="9144000" cy="517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Shape 62"/>
          <p:cNvSpPr txBox="1"/>
          <p:nvPr/>
        </p:nvSpPr>
        <p:spPr>
          <a:xfrm>
            <a:off x="2381675" y="4761375"/>
            <a:ext cx="21585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Advanced Android Topics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" name="Shape 63"/>
          <p:cNvSpPr txBox="1"/>
          <p:nvPr/>
        </p:nvSpPr>
        <p:spPr>
          <a:xfrm>
            <a:off x="4407225" y="4760341"/>
            <a:ext cx="12876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App Widgets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Shape 64"/>
          <p:cNvSpPr txBox="1"/>
          <p:nvPr/>
        </p:nvSpPr>
        <p:spPr>
          <a:xfrm>
            <a:off x="56947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Shape 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897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rgbClr val="21AAC3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0" name="Shape 80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1" name="Shape 8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rgbClr val="21AAC3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4" name="Shape 8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bg>
      <p:bgPr>
        <a:solidFill>
          <a:srgbClr val="FFFF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21AA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Shape 8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2" name="Shape 92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" name="Shape 9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Shape 94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21AA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Shape 9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Shape 98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21AA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Shape 9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1AAC3"/>
              </a:buClr>
              <a:buSzPts val="2400"/>
              <a:buNone/>
              <a:defRPr sz="2400">
                <a:solidFill>
                  <a:srgbClr val="21AAC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311700" y="1389600"/>
            <a:ext cx="84282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3" name="Shape 10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1AAC3"/>
              </a:buClr>
              <a:buSzPts val="4800"/>
              <a:buNone/>
              <a:defRPr sz="4800">
                <a:solidFill>
                  <a:srgbClr val="21AAC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6" name="Shape 10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/>
        </p:nvSpPr>
        <p:spPr>
          <a:xfrm>
            <a:off x="4572000" y="-125"/>
            <a:ext cx="4572000" cy="4646400"/>
          </a:xfrm>
          <a:prstGeom prst="rect">
            <a:avLst/>
          </a:prstGeom>
          <a:solidFill>
            <a:srgbClr val="21AA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Shape 10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1AAC3"/>
              </a:buClr>
              <a:buSzPts val="4200"/>
              <a:buNone/>
              <a:defRPr sz="4200">
                <a:solidFill>
                  <a:srgbClr val="21AAC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0" name="Shape 11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1" name="Shape 11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rgbClr val="21AAC3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115" name="Shape 11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7-06-24 at 5.25.46 PM.png" id="117" name="Shape 117"/>
          <p:cNvPicPr preferRelativeResize="0"/>
          <p:nvPr/>
        </p:nvPicPr>
        <p:blipFill rotWithShape="1">
          <a:blip r:embed="rId2">
            <a:alphaModFix/>
          </a:blip>
          <a:srcRect b="0" l="39" r="3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Shape 11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9" name="Shape 119"/>
          <p:cNvSpPr txBox="1"/>
          <p:nvPr>
            <p:ph idx="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0" name="Shape 120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1" name="Shape 121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2" name="Shape 122"/>
          <p:cNvSpPr txBox="1"/>
          <p:nvPr>
            <p:ph idx="3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23" name="Shape 123"/>
          <p:cNvSpPr txBox="1"/>
          <p:nvPr>
            <p:ph idx="4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footer.png" id="124" name="Shape 1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5038" y="-16809"/>
            <a:ext cx="9144000" cy="517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Shape 125"/>
          <p:cNvSpPr txBox="1"/>
          <p:nvPr/>
        </p:nvSpPr>
        <p:spPr>
          <a:xfrm>
            <a:off x="2381675" y="4761375"/>
            <a:ext cx="21585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Advanced Android Development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Shape 126"/>
          <p:cNvSpPr txBox="1"/>
          <p:nvPr/>
        </p:nvSpPr>
        <p:spPr>
          <a:xfrm>
            <a:off x="4407225" y="4760341"/>
            <a:ext cx="12876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App widgets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Shape 127"/>
          <p:cNvSpPr txBox="1"/>
          <p:nvPr/>
        </p:nvSpPr>
        <p:spPr>
          <a:xfrm>
            <a:off x="56947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8" name="Shape 1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897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1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bg>
      <p:bgPr>
        <a:solidFill>
          <a:srgbClr val="FFFFFF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21AA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Shape 2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Shape 31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21AA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Shape 3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Shape 35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21AA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Shape 3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1AAC3"/>
              </a:buClr>
              <a:buSzPts val="2400"/>
              <a:buNone/>
              <a:defRPr sz="2400">
                <a:solidFill>
                  <a:srgbClr val="21AAC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Shape 39"/>
          <p:cNvSpPr txBox="1"/>
          <p:nvPr>
            <p:ph idx="1" type="body"/>
          </p:nvPr>
        </p:nvSpPr>
        <p:spPr>
          <a:xfrm>
            <a:off x="311700" y="1389600"/>
            <a:ext cx="84282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1AAC3"/>
              </a:buClr>
              <a:buSzPts val="4800"/>
              <a:buNone/>
              <a:defRPr sz="4800">
                <a:solidFill>
                  <a:srgbClr val="21AAC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>
            <a:off x="4572000" y="-125"/>
            <a:ext cx="4572000" cy="4646400"/>
          </a:xfrm>
          <a:prstGeom prst="rect">
            <a:avLst/>
          </a:prstGeom>
          <a:solidFill>
            <a:srgbClr val="21AA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Shape 4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1AAC3"/>
              </a:buClr>
              <a:buSzPts val="4200"/>
              <a:buNone/>
              <a:defRPr sz="4200">
                <a:solidFill>
                  <a:srgbClr val="21AAC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7" name="Shape 4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8" name="Shape 4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2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1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0.xml"/><Relationship Id="rId1" Type="http://schemas.openxmlformats.org/officeDocument/2006/relationships/image" Target="../media/image4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6" name="Shape 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hape 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1AAC3"/>
              </a:buClr>
              <a:buSzPts val="3600"/>
              <a:buFont typeface="Roboto"/>
              <a:buNone/>
              <a:defRPr b="1" sz="3600">
                <a:solidFill>
                  <a:srgbClr val="21AAC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Roboto"/>
              <a:buChar char="○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" name="Shape 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" name="Shape 10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/>
        </p:nvSpPr>
        <p:spPr>
          <a:xfrm>
            <a:off x="2381675" y="4761375"/>
            <a:ext cx="21585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Advanced Android Topics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Shape 12"/>
          <p:cNvSpPr txBox="1"/>
          <p:nvPr/>
        </p:nvSpPr>
        <p:spPr>
          <a:xfrm>
            <a:off x="56947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Shape 13"/>
          <p:cNvSpPr txBox="1"/>
          <p:nvPr/>
        </p:nvSpPr>
        <p:spPr>
          <a:xfrm>
            <a:off x="4407225" y="4760341"/>
            <a:ext cx="12876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App Widgets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" name="Shape 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897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69" name="Shape 6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Shape 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1AAC3"/>
              </a:buClr>
              <a:buSzPts val="3600"/>
              <a:buFont typeface="Roboto"/>
              <a:buNone/>
              <a:defRPr b="1" sz="3600">
                <a:solidFill>
                  <a:srgbClr val="21AAC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Roboto"/>
              <a:buChar char="○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Shape 73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 txBox="1"/>
          <p:nvPr/>
        </p:nvSpPr>
        <p:spPr>
          <a:xfrm>
            <a:off x="2381675" y="4761375"/>
            <a:ext cx="21585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Advanced Android Development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" name="Shape 75"/>
          <p:cNvSpPr txBox="1"/>
          <p:nvPr/>
        </p:nvSpPr>
        <p:spPr>
          <a:xfrm>
            <a:off x="56947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" name="Shape 76"/>
          <p:cNvSpPr txBox="1"/>
          <p:nvPr/>
        </p:nvSpPr>
        <p:spPr>
          <a:xfrm>
            <a:off x="4407225" y="4760341"/>
            <a:ext cx="12876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App widgets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897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eveloper.android.com/guide/components/broadcasts.html" TargetMode="External"/><Relationship Id="rId4" Type="http://schemas.openxmlformats.org/officeDocument/2006/relationships/hyperlink" Target="https://developer.android.com/reference/android/appwidget/AppWidgetProvider.html" TargetMode="External"/><Relationship Id="rId5" Type="http://schemas.openxmlformats.org/officeDocument/2006/relationships/hyperlink" Target="https://developer.android.com/reference/android/content/BroadcastReceiver.html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eveloper.android.com/reference/android/appwidget/AppWidgetManager.html" TargetMode="External"/><Relationship Id="rId4" Type="http://schemas.openxmlformats.org/officeDocument/2006/relationships/hyperlink" Target="https://developer.android.com/reference/android/appwidget/AppWidgetHost.html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eveloper.android.com/reference/android/appwidget/AppWidgetManager.html#ACTION_APPWIDGET_UPDATE" TargetMode="External"/><Relationship Id="rId4" Type="http://schemas.openxmlformats.org/officeDocument/2006/relationships/hyperlink" Target="https://developer.android.com/reference/android/appwidget/AppWidgetProvider.html#onUpdate(android.content.Context,%20android.appwidget.AppWidgetManager,%20int%5B%5D)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developer.android.com/reference/android/appwidget/AppWidgetProviderInfo.html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Relationship Id="rId6" Type="http://schemas.openxmlformats.org/officeDocument/2006/relationships/image" Target="../media/image1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developer.android.com/design/patterns/widgets.html" TargetMode="External"/><Relationship Id="rId4" Type="http://schemas.openxmlformats.org/officeDocument/2006/relationships/hyperlink" Target="https://developer.android.com/guide/practices/ui_guidelines/widget_design.html" TargetMode="External"/><Relationship Id="rId5" Type="http://schemas.openxmlformats.org/officeDocument/2006/relationships/image" Target="../media/image1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developer.android.com/reference/android/widget/RemoteViews.html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developer.android.com/reference/android/widget/FrameLayout.html" TargetMode="External"/><Relationship Id="rId4" Type="http://schemas.openxmlformats.org/officeDocument/2006/relationships/hyperlink" Target="https://developer.android.com/reference/android/widget/FrameLayout.html" TargetMode="External"/><Relationship Id="rId9" Type="http://schemas.openxmlformats.org/officeDocument/2006/relationships/hyperlink" Target="https://developer.android.com/reference/android/widget/GridLayout.html" TargetMode="External"/><Relationship Id="rId5" Type="http://schemas.openxmlformats.org/officeDocument/2006/relationships/hyperlink" Target="https://developer.android.com/reference/android/widget/LinearLayout.html" TargetMode="External"/><Relationship Id="rId6" Type="http://schemas.openxmlformats.org/officeDocument/2006/relationships/hyperlink" Target="https://developer.android.com/reference/android/widget/LinearLayout.html" TargetMode="External"/><Relationship Id="rId7" Type="http://schemas.openxmlformats.org/officeDocument/2006/relationships/hyperlink" Target="https://developer.android.com/reference/android/widget/RelativeLayout.html" TargetMode="External"/><Relationship Id="rId8" Type="http://schemas.openxmlformats.org/officeDocument/2006/relationships/hyperlink" Target="https://developer.android.com/reference/android/widget/RelativeLayout.html" TargetMode="External"/></Relationships>
</file>

<file path=ppt/slides/_rels/slide33.xml.rels><?xml version="1.0" encoding="UTF-8" standalone="yes"?><Relationships xmlns="http://schemas.openxmlformats.org/package/2006/relationships"><Relationship Id="rId20" Type="http://schemas.openxmlformats.org/officeDocument/2006/relationships/hyperlink" Target="https://developer.android.com/reference/android/widget/GridView.html" TargetMode="External"/><Relationship Id="rId22" Type="http://schemas.openxmlformats.org/officeDocument/2006/relationships/hyperlink" Target="https://developer.android.com/reference/android/widget/StackView.html" TargetMode="External"/><Relationship Id="rId21" Type="http://schemas.openxmlformats.org/officeDocument/2006/relationships/hyperlink" Target="https://developer.android.com/reference/android/widget/AnalogClock.html" TargetMode="External"/><Relationship Id="rId24" Type="http://schemas.openxmlformats.org/officeDocument/2006/relationships/hyperlink" Target="https://developer.android.com/reference/android/widget/AdapterViewFlipper.html" TargetMode="External"/><Relationship Id="rId23" Type="http://schemas.openxmlformats.org/officeDocument/2006/relationships/hyperlink" Target="https://developer.android.com/reference/android/widget/AnalogClock.html" TargetMode="External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developer.android.com/reference/android/widget/TextView.html" TargetMode="External"/><Relationship Id="rId4" Type="http://schemas.openxmlformats.org/officeDocument/2006/relationships/hyperlink" Target="https://developer.android.com/reference/android/widget/AnalogClock.html" TargetMode="External"/><Relationship Id="rId9" Type="http://schemas.openxmlformats.org/officeDocument/2006/relationships/hyperlink" Target="https://developer.android.com/reference/android/widget/AnalogClock.html" TargetMode="External"/><Relationship Id="rId25" Type="http://schemas.openxmlformats.org/officeDocument/2006/relationships/hyperlink" Target="https://developer.android.com/reference/android/view/ViewStub.html" TargetMode="External"/><Relationship Id="rId5" Type="http://schemas.openxmlformats.org/officeDocument/2006/relationships/hyperlink" Target="https://developer.android.com/reference/android/widget/ListView.html" TargetMode="External"/><Relationship Id="rId6" Type="http://schemas.openxmlformats.org/officeDocument/2006/relationships/hyperlink" Target="https://developer.android.com/reference/android/widget/Button.html" TargetMode="External"/><Relationship Id="rId7" Type="http://schemas.openxmlformats.org/officeDocument/2006/relationships/hyperlink" Target="https://developer.android.com/reference/android/widget/AnalogClock.html" TargetMode="External"/><Relationship Id="rId8" Type="http://schemas.openxmlformats.org/officeDocument/2006/relationships/hyperlink" Target="https://developer.android.com/reference/android/widget/ImageButton.html" TargetMode="External"/><Relationship Id="rId11" Type="http://schemas.openxmlformats.org/officeDocument/2006/relationships/hyperlink" Target="https://developer.android.com/reference/android/widget/ListView.html" TargetMode="External"/><Relationship Id="rId10" Type="http://schemas.openxmlformats.org/officeDocument/2006/relationships/hyperlink" Target="https://developer.android.com/reference/android/widget/ImageView.html" TargetMode="External"/><Relationship Id="rId13" Type="http://schemas.openxmlformats.org/officeDocument/2006/relationships/hyperlink" Target="https://developer.android.com/reference/android/widget/AnalogClock.html" TargetMode="External"/><Relationship Id="rId12" Type="http://schemas.openxmlformats.org/officeDocument/2006/relationships/hyperlink" Target="https://developer.android.com/reference/android/widget/AnalogClock.html" TargetMode="External"/><Relationship Id="rId15" Type="http://schemas.openxmlformats.org/officeDocument/2006/relationships/hyperlink" Target="https://developer.android.com/reference/android/widget/AnalogClock.html" TargetMode="External"/><Relationship Id="rId14" Type="http://schemas.openxmlformats.org/officeDocument/2006/relationships/hyperlink" Target="https://developer.android.com/reference/android/widget/Chronometer.html" TargetMode="External"/><Relationship Id="rId17" Type="http://schemas.openxmlformats.org/officeDocument/2006/relationships/hyperlink" Target="https://developer.android.com/reference/android/widget/TextView.html" TargetMode="External"/><Relationship Id="rId16" Type="http://schemas.openxmlformats.org/officeDocument/2006/relationships/hyperlink" Target="https://developer.android.com/reference/android/widget/ProgressBar.html" TargetMode="External"/><Relationship Id="rId19" Type="http://schemas.openxmlformats.org/officeDocument/2006/relationships/hyperlink" Target="https://developer.android.com/reference/android/widget/AnalogClock.html" TargetMode="External"/><Relationship Id="rId18" Type="http://schemas.openxmlformats.org/officeDocument/2006/relationships/hyperlink" Target="https://developer.android.com/reference/android/widget/ViewFlipper.html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developer.android.com/reference/android/appwidget/AppWidgetProvider.html" TargetMode="External"/><Relationship Id="rId4" Type="http://schemas.openxmlformats.org/officeDocument/2006/relationships/hyperlink" Target="https://developer.android.com/reference/android/appwidget/AppWidgetProvider.html#onUpdate(android.content.Context,%20android.appwidget.AppWidgetManager,%20int%5B%5D)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developer.android.com/reference/android/appwidget/AppWidgetProvider.html#onDeleted(android.content.Context,%20int%5B%5D)" TargetMode="External"/><Relationship Id="rId4" Type="http://schemas.openxmlformats.org/officeDocument/2006/relationships/hyperlink" Target="https://developer.android.com/reference/android/appwidget/AppWidgetProvider.html#onEnabled(android.content.Context)" TargetMode="External"/><Relationship Id="rId5" Type="http://schemas.openxmlformats.org/officeDocument/2006/relationships/hyperlink" Target="https://developer.android.com/reference/android/appwidget/AppWidgetProvider.html#onDisabled(android.content.Context)" TargetMode="External"/><Relationship Id="rId6" Type="http://schemas.openxmlformats.org/officeDocument/2006/relationships/hyperlink" Target="https://developer.android.com/reference/android/appwidget/AppWidgetProvider.html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s://developer.android.com/reference/android/appwidget/AppWidgetProvider.html#onUpdate(android.content.Context,%20android.appwidget.AppWidgetManager,%20int%5B%5D)" TargetMode="Externa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developer.android.com/reference/android/widget/RemoteViews.html#setOnClickPendingIntent(int,%20android.app.PendingIntent)" TargetMode="External"/><Relationship Id="rId4" Type="http://schemas.openxmlformats.org/officeDocument/2006/relationships/hyperlink" Target="https://developer.android.com/reference/android/app/PendingIntent.html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4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1.xml"/><Relationship Id="rId3" Type="http://schemas.openxmlformats.org/officeDocument/2006/relationships/hyperlink" Target="https://developer.android.com/reference/android/appwidget/AppWidgetManager.html#ACTION_APPWIDGET_CONFIGURE" TargetMode="Externa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8.xml"/><Relationship Id="rId3" Type="http://schemas.openxmlformats.org/officeDocument/2006/relationships/hyperlink" Target="https://google-developer-training.gitbooks.io/android-developer-advanced-course-concepts/content/unit-1-expand-the-user-experience/lesson-2-app-widgets/2-1-c-app-widgets/2-1-c-app-widgets.html" TargetMode="External"/><Relationship Id="rId4" Type="http://schemas.openxmlformats.org/officeDocument/2006/relationships/hyperlink" Target="https://google-developer-training.gitbooks.io/android-developer-advanced-course-practicals/content/unit-1-expand-the-user-experience/lesson-2-app-widgets/2-1-p-app-widgets/2-1-p-app-widgets.html" TargetMode="Externa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eveloper.android.com/reference/android/appwidget/AppWidgetProvider.html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6" name="Shape 136"/>
          <p:cNvSpPr txBox="1"/>
          <p:nvPr>
            <p:ph idx="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7" name="Shape 137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widgets</a:t>
            </a:r>
            <a:endParaRPr/>
          </a:p>
        </p:txBody>
      </p:sp>
      <p:sp>
        <p:nvSpPr>
          <p:cNvPr id="138" name="Shape 138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 2 </a:t>
            </a:r>
            <a:endParaRPr/>
          </a:p>
        </p:txBody>
      </p:sp>
      <p:sp>
        <p:nvSpPr>
          <p:cNvPr id="139" name="Shape 139"/>
          <p:cNvSpPr txBox="1"/>
          <p:nvPr>
            <p:ph idx="3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Advanced Android Development</a:t>
            </a:r>
            <a:endParaRPr/>
          </a:p>
        </p:txBody>
      </p:sp>
      <p:sp>
        <p:nvSpPr>
          <p:cNvPr id="140" name="Shape 140"/>
          <p:cNvSpPr txBox="1"/>
          <p:nvPr>
            <p:ph idx="4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Provider-info XML file</a:t>
            </a:r>
            <a:endParaRPr/>
          </a:p>
        </p:txBody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311700" y="1153675"/>
            <a:ext cx="8520600" cy="333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&lt;appwidget-provider xmlns:android="http://schemas.android.com/apk/res/android"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android:initialKeyguardLayout="@layout/new_app_widget"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android:initialLayout="@layout/new_app_widget"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android:minHeight="180dp"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android:minWidth="110dp"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android:previewImage="@drawable/example_appwidget_preview"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android:resizeMode="horizontal|vertical"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android:updatePeriodMillis="1800000"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android:widgetCategory="home_screen"&gt;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&lt;/appwidget-provider&gt;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7" name="Shape 20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widget-provider class</a:t>
            </a:r>
            <a:endParaRPr/>
          </a:p>
        </p:txBody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311700" y="1318375"/>
            <a:ext cx="8160900" cy="3174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App widgets are </a:t>
            </a:r>
            <a:r>
              <a:rPr lang="en" u="sng">
                <a:solidFill>
                  <a:schemeClr val="hlink"/>
                </a:solidFill>
                <a:highlight>
                  <a:schemeClr val="lt1"/>
                </a:highlight>
                <a:hlinkClick r:id="rId3"/>
              </a:rPr>
              <a:t>broadcast receivers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Extend </a:t>
            </a:r>
            <a:r>
              <a:rPr lang="en" u="sng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  <a:hlinkClick r:id="rId4"/>
              </a:rPr>
              <a:t>AppWidgetProvider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, which extends </a:t>
            </a:r>
            <a:r>
              <a:rPr lang="en" u="sng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  <a:hlinkClick r:id="rId5"/>
              </a:rPr>
              <a:t>BroadcastReceiver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AppWidgetProvider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 objects receive only broadcasts relevant to app widget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Including intents for update, enabled, disabled, and deleted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App widget providers are declared in Android manifest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214" name="Shape 21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widget manager and host</a:t>
            </a:r>
            <a:endParaRPr/>
          </a:p>
        </p:txBody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311700" y="1123400"/>
            <a:ext cx="8160900" cy="336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App widget controlled by </a:t>
            </a:r>
            <a:r>
              <a:rPr i="1" lang="en">
                <a:solidFill>
                  <a:srgbClr val="000000"/>
                </a:solidFill>
              </a:rPr>
              <a:t>manager</a:t>
            </a:r>
            <a:r>
              <a:rPr lang="en">
                <a:solidFill>
                  <a:srgbClr val="000000"/>
                </a:solidFill>
              </a:rPr>
              <a:t> and </a:t>
            </a:r>
            <a:r>
              <a:rPr i="1" lang="en">
                <a:solidFill>
                  <a:srgbClr val="000000"/>
                </a:solidFill>
              </a:rPr>
              <a:t>host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AppWidgetManager</a:t>
            </a:r>
            <a:r>
              <a:rPr lang="en">
                <a:solidFill>
                  <a:srgbClr val="000000"/>
                </a:solidFill>
              </a:rPr>
              <a:t> </a:t>
            </a:r>
            <a:endParaRPr>
              <a:solidFill>
                <a:srgbClr val="000000"/>
              </a:solidFill>
            </a:endParaRPr>
          </a:p>
          <a:p>
            <a:pPr indent="-355600" lvl="1" marL="914400" rtl="0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>
                <a:solidFill>
                  <a:srgbClr val="000000"/>
                </a:solidFill>
              </a:rPr>
              <a:t>Manages widget content updates</a:t>
            </a:r>
            <a:endParaRPr>
              <a:solidFill>
                <a:srgbClr val="000000"/>
              </a:solidFill>
            </a:endParaRPr>
          </a:p>
          <a:p>
            <a:pPr indent="-355600" lvl="1" marL="914400" rtl="0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>
                <a:solidFill>
                  <a:srgbClr val="000000"/>
                </a:solidFill>
              </a:rPr>
              <a:t>Sends broadcast intents 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AppWidgetHost</a:t>
            </a:r>
            <a:r>
              <a:rPr lang="en">
                <a:solidFill>
                  <a:srgbClr val="000000"/>
                </a:solidFill>
              </a:rPr>
              <a:t> holds and displays app widgets</a:t>
            </a:r>
            <a:endParaRPr>
              <a:solidFill>
                <a:srgbClr val="000000"/>
              </a:solidFill>
            </a:endParaRPr>
          </a:p>
          <a:p>
            <a:pPr indent="-355600" lvl="1" marL="914400" rtl="0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>
                <a:solidFill>
                  <a:srgbClr val="000000"/>
                </a:solidFill>
              </a:rPr>
              <a:t>Home screen is most frequent host</a:t>
            </a:r>
            <a:endParaRPr>
              <a:solidFill>
                <a:srgbClr val="000000"/>
              </a:solidFill>
            </a:endParaRPr>
          </a:p>
          <a:p>
            <a:pPr indent="-355600" lvl="1" marL="914400" rtl="0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>
                <a:solidFill>
                  <a:srgbClr val="000000"/>
                </a:solidFill>
              </a:rPr>
              <a:t>Also possible to create your own host</a:t>
            </a:r>
            <a:endParaRPr>
              <a:solidFill>
                <a:srgbClr val="000000"/>
              </a:solidFill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221" name="Shape 22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Update the app widget </a:t>
            </a:r>
            <a:endParaRPr/>
          </a:p>
        </p:txBody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311700" y="1024000"/>
            <a:ext cx="8709300" cy="3468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8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Update interval is defined in provider-info file </a:t>
            </a:r>
            <a:endParaRPr/>
          </a:p>
          <a:p>
            <a:pPr indent="-355600" lvl="1" marL="914400" rtl="0">
              <a:spcBef>
                <a:spcPts val="40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Must be at least 30 minutes to avoid performance issues</a:t>
            </a:r>
            <a:endParaRPr/>
          </a:p>
          <a:p>
            <a:pPr indent="-381000" lvl="0" marL="457200" rtl="0">
              <a:spcBef>
                <a:spcPts val="8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App can request app widget update explicitly</a:t>
            </a:r>
            <a:endParaRPr/>
          </a:p>
          <a:p>
            <a:pPr indent="-381000" lvl="0" marL="457200" rtl="0">
              <a:spcBef>
                <a:spcPts val="8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App widget manager sends broadcast intent with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ACTION_APPWIDGET_UPDATE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>
              <a:spcBef>
                <a:spcPts val="8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Widget-provider class receives intent and calls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onUpdate()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>
              <a:spcBef>
                <a:spcPts val="8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Implement o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nUpdate()</a:t>
            </a:r>
            <a:r>
              <a:rPr lang="en"/>
              <a:t> in widget-provider class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28" name="Shape 22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widget updates and battery life </a:t>
            </a:r>
            <a:endParaRPr/>
          </a:p>
        </p:txBody>
      </p:sp>
      <p:sp>
        <p:nvSpPr>
          <p:cNvPr id="234" name="Shape 234"/>
          <p:cNvSpPr txBox="1"/>
          <p:nvPr>
            <p:ph idx="1" type="body"/>
          </p:nvPr>
        </p:nvSpPr>
        <p:spPr>
          <a:xfrm>
            <a:off x="311700" y="1123400"/>
            <a:ext cx="7683600" cy="336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Updates occur whether or not app is running</a:t>
            </a:r>
            <a:endParaRPr/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App widgets can wake sleeping device to do update</a:t>
            </a:r>
            <a:endParaRPr/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Enabling very frequent updates is bad design</a:t>
            </a:r>
            <a:endParaRPr/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Best practice is to design app widgets so they </a:t>
            </a:r>
            <a:r>
              <a:rPr b="1" lang="en"/>
              <a:t>do</a:t>
            </a:r>
            <a:r>
              <a:rPr lang="en"/>
              <a:t> </a:t>
            </a:r>
            <a:r>
              <a:rPr b="1" lang="en"/>
              <a:t>not need</a:t>
            </a:r>
            <a:r>
              <a:rPr lang="en"/>
              <a:t> frequent updates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35" name="Shape 23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Configurable app widgets </a:t>
            </a:r>
            <a:endParaRPr/>
          </a:p>
        </p:txBody>
      </p:sp>
      <p:sp>
        <p:nvSpPr>
          <p:cNvPr id="241" name="Shape 241"/>
          <p:cNvSpPr txBox="1"/>
          <p:nvPr>
            <p:ph idx="1" type="body"/>
          </p:nvPr>
        </p:nvSpPr>
        <p:spPr>
          <a:xfrm>
            <a:off x="311700" y="1123400"/>
            <a:ext cx="6633000" cy="336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Some widgets need to be configured by user</a:t>
            </a:r>
            <a:endParaRPr>
              <a:solidFill>
                <a:srgbClr val="000000"/>
              </a:solidFill>
            </a:endParaRP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>
                <a:solidFill>
                  <a:srgbClr val="000000"/>
                </a:solidFill>
              </a:rPr>
              <a:t>Photo widget needs user to pick photo</a:t>
            </a:r>
            <a:endParaRPr>
              <a:solidFill>
                <a:srgbClr val="000000"/>
              </a:solidFill>
            </a:endParaRP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>
                <a:solidFill>
                  <a:srgbClr val="000000"/>
                </a:solidFill>
              </a:rPr>
              <a:t>Stock-ticker widget needs list of stock symbols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Configuration activity appears when user first adds app widget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1000"/>
              </a:spcBef>
              <a:spcAft>
                <a:spcPts val="20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User can use multiple copies of same app widget with different configurations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2" name="Shape 24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widget-config-example.png" id="243" name="Shape 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2900" y="1042500"/>
            <a:ext cx="1978253" cy="353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/>
          <p:nvPr>
            <p:ph type="title"/>
          </p:nvPr>
        </p:nvSpPr>
        <p:spPr>
          <a:xfrm>
            <a:off x="0" y="1842775"/>
            <a:ext cx="4573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Adding an app widget to an app</a:t>
            </a:r>
            <a:endParaRPr/>
          </a:p>
        </p:txBody>
      </p:sp>
      <p:sp>
        <p:nvSpPr>
          <p:cNvPr id="249" name="Shape 24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50" name="Shape 25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1" name="Shape 251"/>
          <p:cNvSpPr txBox="1"/>
          <p:nvPr>
            <p:ph idx="1" type="subTitle"/>
          </p:nvPr>
        </p:nvSpPr>
        <p:spPr>
          <a:xfrm>
            <a:off x="265500" y="3325075"/>
            <a:ext cx="40452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app widget in Android Studio (1)</a:t>
            </a:r>
            <a:endParaRPr/>
          </a:p>
        </p:txBody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311700" y="1310500"/>
            <a:ext cx="5036100" cy="3182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Select </a:t>
            </a:r>
            <a:r>
              <a:rPr b="1" lang="en">
                <a:solidFill>
                  <a:srgbClr val="000000"/>
                </a:solidFill>
                <a:highlight>
                  <a:srgbClr val="FFFFFF"/>
                </a:highlight>
              </a:rPr>
              <a:t>File &gt; New &gt; Widget &gt; App Widget</a:t>
            </a:r>
            <a:endParaRPr b="1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Class name must include the word </a:t>
            </a: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Widget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  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Placement: </a:t>
            </a: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Home-screen only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258" name="Shape 25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widgets_new_dialog.png" id="259" name="Shape 2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9625" y="1189000"/>
            <a:ext cx="3541524" cy="297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app widget in Android Studio (2)</a:t>
            </a:r>
            <a:endParaRPr/>
          </a:p>
        </p:txBody>
      </p:sp>
      <p:sp>
        <p:nvSpPr>
          <p:cNvPr id="265" name="Shape 265"/>
          <p:cNvSpPr txBox="1"/>
          <p:nvPr>
            <p:ph idx="1" type="body"/>
          </p:nvPr>
        </p:nvSpPr>
        <p:spPr>
          <a:xfrm>
            <a:off x="311700" y="1310500"/>
            <a:ext cx="5138100" cy="3182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Minimum width and height </a:t>
            </a:r>
            <a:endParaRPr/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b="1" lang="en"/>
              <a:t>Configuration Screen</a:t>
            </a:r>
            <a:r>
              <a:rPr lang="en"/>
              <a:t> option to include configuration activity 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266" name="Shape 26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widgets_new_dialog.png" id="267" name="Shape 2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0375" y="1198275"/>
            <a:ext cx="3541524" cy="297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files related to app widgets</a:t>
            </a:r>
            <a:endParaRPr/>
          </a:p>
        </p:txBody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311700" y="1171800"/>
            <a:ext cx="8709600" cy="3320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Android Studio adds or modifies the following files: 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55600" lvl="0" marL="457200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</a:rPr>
              <a:t>Provider class </a:t>
            </a: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NewAppWidget.java</a:t>
            </a: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</a:rPr>
              <a:t> (extends </a:t>
            </a: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AppWidgetProvider</a:t>
            </a: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</a:rPr>
              <a:t>)</a:t>
            </a:r>
            <a:endParaRPr sz="20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55600" lvl="0" marL="457200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</a:rPr>
              <a:t>Layout file in </a:t>
            </a: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res/layouts/new_app_widget.xml</a:t>
            </a:r>
            <a:endParaRPr sz="20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55600" lvl="0" marL="457200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</a:rPr>
              <a:t>Provider-info file in </a:t>
            </a: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res/xml/new_app_widget_info.xml</a:t>
            </a:r>
            <a:endParaRPr sz="20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55600" lvl="0" marL="457200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</a:rPr>
              <a:t>Configuration Screen</a:t>
            </a: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</a:rPr>
              <a:t> option adds </a:t>
            </a: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NewAppWidgetConfigurationActivity.java</a:t>
            </a: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endParaRPr sz="20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55600" lvl="0" marL="457200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</a:rPr>
              <a:t>Android manifest is updated to include provider and configuration activity classes </a:t>
            </a:r>
            <a:endParaRPr sz="20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274" name="Shape 27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ctrTitle"/>
          </p:nvPr>
        </p:nvSpPr>
        <p:spPr>
          <a:xfrm>
            <a:off x="311708" y="7781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2.1 App widgets</a:t>
            </a:r>
            <a:endParaRPr/>
          </a:p>
        </p:txBody>
      </p:sp>
      <p:sp>
        <p:nvSpPr>
          <p:cNvPr id="146" name="Shape 146"/>
          <p:cNvSpPr txBox="1"/>
          <p:nvPr>
            <p:ph idx="1" type="subTitle"/>
          </p:nvPr>
        </p:nvSpPr>
        <p:spPr>
          <a:xfrm>
            <a:off x="311700" y="28677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miniature app views for home screen</a:t>
            </a:r>
            <a:endParaRPr/>
          </a:p>
        </p:txBody>
      </p:sp>
      <p:sp>
        <p:nvSpPr>
          <p:cNvPr id="147" name="Shape 14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Updating the provider info</a:t>
            </a:r>
            <a:endParaRPr/>
          </a:p>
        </p:txBody>
      </p:sp>
      <p:sp>
        <p:nvSpPr>
          <p:cNvPr id="280" name="Shape 28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81" name="Shape 28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2" name="Shape 28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Updating the app widget provider-info file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widget provider-info file</a:t>
            </a:r>
            <a:endParaRPr/>
          </a:p>
        </p:txBody>
      </p:sp>
      <p:sp>
        <p:nvSpPr>
          <p:cNvPr id="288" name="Shape 288"/>
          <p:cNvSpPr txBox="1"/>
          <p:nvPr>
            <p:ph idx="1" type="body"/>
          </p:nvPr>
        </p:nvSpPr>
        <p:spPr>
          <a:xfrm>
            <a:off x="311700" y="1310500"/>
            <a:ext cx="8646600" cy="1061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App widget info XML file contains a single </a:t>
            </a:r>
            <a:r>
              <a:rPr lang="en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&lt;appwidget-provider&gt;</a:t>
            </a: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 element with these attributes: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289" name="Shape 28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90" name="Shape 290"/>
          <p:cNvGraphicFramePr/>
          <p:nvPr/>
        </p:nvGraphicFramePr>
        <p:xfrm>
          <a:off x="952500" y="2547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{B376B3E6-851A-46AB-A69D-6C43C8EDC128}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minHeight</a:t>
                      </a:r>
                      <a:endParaRPr sz="20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previewImage</a:t>
                      </a:r>
                      <a:endParaRPr sz="20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minWidth</a:t>
                      </a:r>
                      <a:endParaRPr sz="20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resizeMode</a:t>
                      </a:r>
                      <a:endParaRPr sz="20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initialLayout</a:t>
                      </a:r>
                      <a:endParaRPr sz="20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widgetCategory</a:t>
                      </a:r>
                      <a:endParaRPr sz="20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updatePeriodMillis</a:t>
                      </a:r>
                      <a:endParaRPr sz="20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configure</a:t>
                      </a:r>
                      <a:endParaRPr sz="20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app widget provider info (1)</a:t>
            </a:r>
            <a:endParaRPr/>
          </a:p>
        </p:txBody>
      </p:sp>
      <p:sp>
        <p:nvSpPr>
          <p:cNvPr id="296" name="Shape 296"/>
          <p:cNvSpPr txBox="1"/>
          <p:nvPr>
            <p:ph idx="1" type="body"/>
          </p:nvPr>
        </p:nvSpPr>
        <p:spPr>
          <a:xfrm>
            <a:off x="311700" y="1310500"/>
            <a:ext cx="8709600" cy="3182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&lt;appwidget-provider   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xmlns:android="http://schemas.android.com/apk/res/android"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android:minHeight="40dp"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android:minWidth="40dp"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android:initialLayout="@layout/new_app_widget"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android:updatePeriodMillis="86400000"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android:previewImage="@drawable/new_appwidget_preview"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297" name="Shape 29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app widget provider info (2)</a:t>
            </a:r>
            <a:endParaRPr/>
          </a:p>
        </p:txBody>
      </p:sp>
      <p:sp>
        <p:nvSpPr>
          <p:cNvPr id="303" name="Shape 303"/>
          <p:cNvSpPr txBox="1"/>
          <p:nvPr>
            <p:ph idx="1" type="body"/>
          </p:nvPr>
        </p:nvSpPr>
        <p:spPr>
          <a:xfrm>
            <a:off x="311700" y="1310500"/>
            <a:ext cx="8160600" cy="3182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android:resizeMode="horizontal|vertical"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android:widgetCategory="home_screen"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android:configure=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"Com.example.android.widgettest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.MyAppWidgetConfigureActivity"&gt;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&lt;/appwidget-provider&gt;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See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AppWidgetProviderInfo</a:t>
            </a:r>
            <a:r>
              <a:rPr lang="en">
                <a:solidFill>
                  <a:srgbClr val="000000"/>
                </a:solidFill>
              </a:rPr>
              <a:t> for more information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304" name="Shape 30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Minimum initial size</a:t>
            </a:r>
            <a:endParaRPr/>
          </a:p>
        </p:txBody>
      </p:sp>
      <p:sp>
        <p:nvSpPr>
          <p:cNvPr id="310" name="Shape 310"/>
          <p:cNvSpPr txBox="1"/>
          <p:nvPr>
            <p:ph idx="1" type="body"/>
          </p:nvPr>
        </p:nvSpPr>
        <p:spPr>
          <a:xfrm>
            <a:off x="311700" y="1234800"/>
            <a:ext cx="8754900" cy="331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Home screen provides grid cells (varies by device)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App widget stretches both horizontally and vertically to occupy grid cells based on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android:resizeMode</a:t>
            </a:r>
            <a:r>
              <a:rPr lang="en">
                <a:solidFill>
                  <a:srgbClr val="000000"/>
                </a:solidFill>
              </a:rPr>
              <a:t> attribute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Rule for how many dp fit into a grid cell: </a:t>
            </a:r>
            <a:endParaRPr>
              <a:solidFill>
                <a:srgbClr val="000000"/>
              </a:solidFill>
            </a:endParaRPr>
          </a:p>
          <a:p>
            <a:pPr indent="-355600" lvl="1" marL="914400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 sz="2000">
                <a:solidFill>
                  <a:srgbClr val="000000"/>
                </a:solidFill>
              </a:rPr>
              <a:t>70 × </a:t>
            </a:r>
            <a:r>
              <a:rPr i="1"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grid_size</a:t>
            </a:r>
            <a:r>
              <a:rPr lang="en" sz="2000">
                <a:solidFill>
                  <a:srgbClr val="000000"/>
                </a:solidFill>
              </a:rPr>
              <a:t> − 30</a:t>
            </a:r>
            <a:endParaRPr>
              <a:solidFill>
                <a:srgbClr val="000000"/>
              </a:solidFill>
            </a:endParaRPr>
          </a:p>
          <a:p>
            <a:pPr indent="-355600" lvl="1" marL="914400" rtl="0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000"/>
              <a:buChar char="○"/>
            </a:pPr>
            <a:r>
              <a:rPr i="1"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grid_size</a:t>
            </a:r>
            <a:r>
              <a:rPr lang="en" sz="2000">
                <a:solidFill>
                  <a:srgbClr val="000000"/>
                </a:solidFill>
              </a:rPr>
              <a:t> is the number of cells </a:t>
            </a:r>
            <a:r>
              <a:rPr lang="en">
                <a:solidFill>
                  <a:srgbClr val="000000"/>
                </a:solidFill>
              </a:rPr>
              <a:t>for the widget</a:t>
            </a:r>
            <a:endParaRPr sz="2000">
              <a:solidFill>
                <a:srgbClr val="000000"/>
              </a:solidFill>
            </a:endParaRPr>
          </a:p>
        </p:txBody>
      </p:sp>
      <p:sp>
        <p:nvSpPr>
          <p:cNvPr id="311" name="Shape 31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Minimum initial size table</a:t>
            </a:r>
            <a:endParaRPr/>
          </a:p>
        </p:txBody>
      </p:sp>
      <p:sp>
        <p:nvSpPr>
          <p:cNvPr id="317" name="Shape 317"/>
          <p:cNvSpPr txBox="1"/>
          <p:nvPr>
            <p:ph idx="1" type="body"/>
          </p:nvPr>
        </p:nvSpPr>
        <p:spPr>
          <a:xfrm>
            <a:off x="311700" y="1064625"/>
            <a:ext cx="8754900" cy="3488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8" name="Shape 31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319" name="Shape 319"/>
          <p:cNvGraphicFramePr/>
          <p:nvPr/>
        </p:nvGraphicFramePr>
        <p:xfrm>
          <a:off x="311700" y="1359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{9E777DBA-852D-4775-BB12-1332747221E2}</a:tableStyleId>
              </a:tblPr>
              <a:tblGrid>
                <a:gridCol w="3963175"/>
                <a:gridCol w="4598175"/>
              </a:tblGrid>
              <a:tr h="6224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# of columns or rows</a:t>
                      </a:r>
                      <a:endParaRPr sz="2400"/>
                    </a:p>
                  </a:txBody>
                  <a:tcPr marT="38100" marB="38100" marR="114300" marL="1143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minWidth</a:t>
                      </a:r>
                      <a:r>
                        <a:rPr lang="en" sz="2400"/>
                        <a:t> or </a:t>
                      </a:r>
                      <a:r>
                        <a:rPr lang="en" sz="24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minHeight</a:t>
                      </a:r>
                      <a:endParaRPr sz="24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38100" marB="38100" marR="114300" marL="1143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</a:tr>
              <a:tr h="6097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1</a:t>
                      </a:r>
                      <a:endParaRPr sz="2400"/>
                    </a:p>
                  </a:txBody>
                  <a:tcPr marT="38100" marB="38100" marR="114300" marL="1143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40 dp</a:t>
                      </a:r>
                      <a:endParaRPr sz="2400"/>
                    </a:p>
                  </a:txBody>
                  <a:tcPr marT="38100" marB="38100" marR="114300" marL="1143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6097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2</a:t>
                      </a:r>
                      <a:endParaRPr sz="2400"/>
                    </a:p>
                  </a:txBody>
                  <a:tcPr marT="38100" marB="38100" marR="114300" marL="1143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110 dp</a:t>
                      </a:r>
                      <a:endParaRPr sz="2400"/>
                    </a:p>
                  </a:txBody>
                  <a:tcPr marT="38100" marB="38100" marR="114300" marL="1143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6097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3</a:t>
                      </a:r>
                      <a:endParaRPr sz="2400"/>
                    </a:p>
                  </a:txBody>
                  <a:tcPr marT="38100" marB="38100" marR="114300" marL="1143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180 dp</a:t>
                      </a:r>
                      <a:endParaRPr sz="2400"/>
                    </a:p>
                  </a:txBody>
                  <a:tcPr marT="38100" marB="38100" marR="114300" marL="1143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6097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4</a:t>
                      </a:r>
                      <a:endParaRPr sz="2400"/>
                    </a:p>
                  </a:txBody>
                  <a:tcPr marT="38100" marB="38100" marR="114300" marL="1143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250 dp</a:t>
                      </a:r>
                      <a:endParaRPr sz="2400"/>
                    </a:p>
                  </a:txBody>
                  <a:tcPr marT="38100" marB="38100" marR="114300" marL="114300">
                    <a:lnL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Widget examples</a:t>
            </a:r>
            <a:endParaRPr/>
          </a:p>
        </p:txBody>
      </p:sp>
      <p:sp>
        <p:nvSpPr>
          <p:cNvPr id="325" name="Shape 325"/>
          <p:cNvSpPr txBox="1"/>
          <p:nvPr>
            <p:ph idx="1" type="body"/>
          </p:nvPr>
        </p:nvSpPr>
        <p:spPr>
          <a:xfrm>
            <a:off x="587500" y="3959775"/>
            <a:ext cx="8321100" cy="6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 4X1                    2X2                    3X2                    3X3                      </a:t>
            </a:r>
            <a:endParaRPr/>
          </a:p>
        </p:txBody>
      </p:sp>
      <p:sp>
        <p:nvSpPr>
          <p:cNvPr id="326" name="Shape 32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7" name="Shape 3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5923" y="1087275"/>
            <a:ext cx="1701451" cy="3024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Shape 3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8385" y="1087275"/>
            <a:ext cx="1701451" cy="30248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Shape 3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771000" y="1087275"/>
            <a:ext cx="1701451" cy="3024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Shape 33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743462" y="1087275"/>
            <a:ext cx="1701451" cy="30248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 the app widget layout</a:t>
            </a:r>
            <a:endParaRPr/>
          </a:p>
        </p:txBody>
      </p:sp>
      <p:sp>
        <p:nvSpPr>
          <p:cNvPr id="336" name="Shape 33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37" name="Shape 33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8" name="Shape 3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Defining the XML layout for the app widget UI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the app widget layout</a:t>
            </a:r>
            <a:endParaRPr/>
          </a:p>
        </p:txBody>
      </p:sp>
      <p:sp>
        <p:nvSpPr>
          <p:cNvPr id="344" name="Shape 344"/>
          <p:cNvSpPr txBox="1"/>
          <p:nvPr>
            <p:ph idx="1" type="body"/>
          </p:nvPr>
        </p:nvSpPr>
        <p:spPr>
          <a:xfrm>
            <a:off x="311700" y="1064625"/>
            <a:ext cx="8754900" cy="3488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Keep small and display limited info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See </a:t>
            </a:r>
            <a:r>
              <a:rPr lang="en" u="sng">
                <a:solidFill>
                  <a:schemeClr val="accent5"/>
                </a:solidFill>
                <a:hlinkClick r:id="rId3"/>
              </a:rPr>
              <a:t>Widgets</a:t>
            </a:r>
            <a:r>
              <a:rPr lang="en">
                <a:solidFill>
                  <a:srgbClr val="000000"/>
                </a:solidFill>
              </a:rPr>
              <a:t> and </a:t>
            </a:r>
            <a:r>
              <a:rPr lang="en" u="sng">
                <a:solidFill>
                  <a:schemeClr val="accent5"/>
                </a:solidFill>
                <a:hlinkClick r:id="rId4"/>
              </a:rPr>
              <a:t>App Widget Design Guidelines</a:t>
            </a:r>
            <a:r>
              <a:rPr lang="en">
                <a:solidFill>
                  <a:srgbClr val="000000"/>
                </a:solidFill>
              </a:rPr>
              <a:t> 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Example: </a:t>
            </a:r>
            <a:br>
              <a:rPr lang="en">
                <a:solidFill>
                  <a:srgbClr val="000000"/>
                </a:solidFill>
              </a:rPr>
            </a:br>
            <a:r>
              <a:rPr lang="en">
                <a:solidFill>
                  <a:srgbClr val="000000"/>
                </a:solidFill>
              </a:rPr>
              <a:t>Layout for 1x2 weather widget shows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ImageView</a:t>
            </a:r>
            <a:r>
              <a:rPr lang="en">
                <a:solidFill>
                  <a:srgbClr val="000000"/>
                </a:solidFill>
              </a:rPr>
              <a:t>,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TextView</a:t>
            </a:r>
            <a:r>
              <a:rPr lang="en">
                <a:solidFill>
                  <a:srgbClr val="000000"/>
                </a:solidFill>
              </a:rPr>
              <a:t>, and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Button</a:t>
            </a:r>
            <a:r>
              <a:rPr lang="en">
                <a:solidFill>
                  <a:srgbClr val="000000"/>
                </a:solidFill>
              </a:rPr>
              <a:t> inside a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LinearLayout</a:t>
            </a:r>
            <a:r>
              <a:rPr lang="en">
                <a:solidFill>
                  <a:srgbClr val="000000"/>
                </a:solidFill>
              </a:rPr>
              <a:t>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45" name="Shape 34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sample-widget-weather.png" id="346" name="Shape 3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23025" y="2701775"/>
            <a:ext cx="1066800" cy="134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widget margins</a:t>
            </a:r>
            <a:endParaRPr/>
          </a:p>
        </p:txBody>
      </p:sp>
      <p:sp>
        <p:nvSpPr>
          <p:cNvPr id="352" name="Shape 352"/>
          <p:cNvSpPr txBox="1"/>
          <p:nvPr>
            <p:ph idx="1" type="body"/>
          </p:nvPr>
        </p:nvSpPr>
        <p:spPr>
          <a:xfrm>
            <a:off x="311700" y="1064625"/>
            <a:ext cx="8754900" cy="3488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App widgets need extra space around edges—API 14 and newer adds space for you</a:t>
            </a:r>
            <a:endParaRPr>
              <a:solidFill>
                <a:srgbClr val="000000"/>
              </a:solidFill>
            </a:endParaRPr>
          </a:p>
          <a:p>
            <a:pPr indent="-355600" lvl="1" marL="457200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Android Studio creates resources for pre-14 and newer versions</a:t>
            </a:r>
            <a:endParaRPr>
              <a:solidFill>
                <a:schemeClr val="dk1"/>
              </a:solidFill>
            </a:endParaRPr>
          </a:p>
          <a:p>
            <a:pPr indent="-355600" lvl="1" marL="457200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widget_margin</a:t>
            </a:r>
            <a:r>
              <a:rPr lang="en">
                <a:solidFill>
                  <a:schemeClr val="dk1"/>
                </a:solidFill>
              </a:rPr>
              <a:t> defined in default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dimens.xml</a:t>
            </a:r>
            <a:r>
              <a:rPr lang="en">
                <a:solidFill>
                  <a:schemeClr val="dk1"/>
                </a:solidFill>
              </a:rPr>
              <a:t> and new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dimens.xml (v14)</a:t>
            </a:r>
            <a:r>
              <a:rPr lang="en">
                <a:solidFill>
                  <a:schemeClr val="dk1"/>
                </a:solidFill>
              </a:rPr>
              <a:t> files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000000"/>
              </a:solidFill>
            </a:endParaRPr>
          </a:p>
          <a:p>
            <a:pPr indent="-355600" lvl="1" marL="457200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android:padding</a:t>
            </a:r>
            <a:r>
              <a:rPr lang="en">
                <a:solidFill>
                  <a:srgbClr val="000000"/>
                </a:solidFill>
              </a:rPr>
              <a:t> attribute added:</a:t>
            </a:r>
            <a:endParaRPr>
              <a:solidFill>
                <a:srgbClr val="000000"/>
              </a:solidFill>
            </a:endParaRPr>
          </a:p>
          <a:p>
            <a:pPr indent="0" lvl="0" marL="91440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android:padding="@dimen/widget_margin"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1000"/>
              </a:spcBef>
              <a:spcAft>
                <a:spcPts val="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Shape 35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Contents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333600" y="1058150"/>
            <a:ext cx="8476800" cy="3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Overview of app widgets</a:t>
            </a:r>
            <a:endParaRPr/>
          </a:p>
          <a:p>
            <a:pPr indent="-381000" lvl="0" marL="457200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Adding an app widget to an app</a:t>
            </a:r>
            <a:endParaRPr/>
          </a:p>
          <a:p>
            <a:pPr indent="-381000" lvl="0" marL="457200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Updating the provider-info file</a:t>
            </a:r>
            <a:endParaRPr/>
          </a:p>
          <a:p>
            <a:pPr indent="-381000" lvl="0" marL="457200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Defining the app widget layout</a:t>
            </a:r>
            <a:endParaRPr/>
          </a:p>
          <a:p>
            <a:pPr indent="-381000" lvl="0" marL="457200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Creating the app widget-provider class</a:t>
            </a:r>
            <a:endParaRPr/>
          </a:p>
          <a:p>
            <a:pPr indent="-381000" lvl="0" marL="457200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App widget updates and actions</a:t>
            </a:r>
            <a:endParaRPr/>
          </a:p>
          <a:p>
            <a:pPr indent="-381000" lvl="0" marL="457200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Using a configuration activity</a:t>
            </a:r>
            <a:endParaRPr>
              <a:solidFill>
                <a:srgbClr val="000000"/>
              </a:solidFill>
            </a:endParaRPr>
          </a:p>
          <a:p>
            <a:pPr indent="0" lvl="0" marL="457200" rtl="0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4" name="Shape 15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Remote views</a:t>
            </a:r>
            <a:endParaRPr/>
          </a:p>
        </p:txBody>
      </p:sp>
      <p:sp>
        <p:nvSpPr>
          <p:cNvPr id="359" name="Shape 359"/>
          <p:cNvSpPr txBox="1"/>
          <p:nvPr>
            <p:ph idx="1" type="body"/>
          </p:nvPr>
        </p:nvSpPr>
        <p:spPr>
          <a:xfrm>
            <a:off x="311700" y="1064625"/>
            <a:ext cx="8754900" cy="3488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App widget layouts are based on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RemoteViews</a:t>
            </a:r>
            <a:r>
              <a:rPr lang="en">
                <a:solidFill>
                  <a:srgbClr val="000000"/>
                </a:solidFill>
              </a:rPr>
              <a:t> 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View hierarchy displayed in different process than app but with same permissions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Supports only subset of layouts and views (no custom views)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60" name="Shape 36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widget updates app</a:t>
            </a:r>
            <a:endParaRPr/>
          </a:p>
        </p:txBody>
      </p:sp>
      <p:sp>
        <p:nvSpPr>
          <p:cNvPr id="366" name="Shape 366"/>
          <p:cNvSpPr txBox="1"/>
          <p:nvPr>
            <p:ph idx="1" type="body"/>
          </p:nvPr>
        </p:nvSpPr>
        <p:spPr>
          <a:xfrm>
            <a:off x="311700" y="1064625"/>
            <a:ext cx="8754900" cy="3488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Each time app widget updates your app it does the following: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Creates a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RemoteViews</a:t>
            </a:r>
            <a:r>
              <a:rPr lang="en">
                <a:solidFill>
                  <a:srgbClr val="000000"/>
                </a:solidFill>
              </a:rPr>
              <a:t> object from the layout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Updates the views in the layout with data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500"/>
              </a:spcBef>
              <a:spcAft>
                <a:spcPts val="20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Passes remote view to app widget manager to display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67" name="Shape 36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Layouts supported by RemoteViews</a:t>
            </a:r>
            <a:endParaRPr/>
          </a:p>
        </p:txBody>
      </p:sp>
      <p:sp>
        <p:nvSpPr>
          <p:cNvPr id="373" name="Shape 373"/>
          <p:cNvSpPr txBox="1"/>
          <p:nvPr>
            <p:ph idx="1" type="body"/>
          </p:nvPr>
        </p:nvSpPr>
        <p:spPr>
          <a:xfrm>
            <a:off x="311700" y="1234800"/>
            <a:ext cx="8754900" cy="331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FrameLayout</a:t>
            </a:r>
            <a:endParaRPr u="sng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  <a:hlinkClick r:id="rId4"/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LinearLayout</a:t>
            </a:r>
            <a:endParaRPr u="sng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  <a:hlinkClick r:id="rId6"/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7"/>
              </a:rPr>
              <a:t>RelativeLayout</a:t>
            </a:r>
            <a:endParaRPr u="sng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  <a:hlinkClick r:id="rId8"/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9"/>
              </a:rPr>
              <a:t>GridLayout</a:t>
            </a:r>
            <a:endParaRPr sz="20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20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Shape 37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Views supported by RemoteViews</a:t>
            </a:r>
            <a:endParaRPr/>
          </a:p>
        </p:txBody>
      </p:sp>
      <p:sp>
        <p:nvSpPr>
          <p:cNvPr id="380" name="Shape 380"/>
          <p:cNvSpPr txBox="1"/>
          <p:nvPr>
            <p:ph idx="1" type="body"/>
          </p:nvPr>
        </p:nvSpPr>
        <p:spPr>
          <a:xfrm>
            <a:off x="311700" y="1064625"/>
            <a:ext cx="8397000" cy="3488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TextView</a:t>
            </a:r>
            <a:r>
              <a:rPr lang="en">
                <a:solidFill>
                  <a:schemeClr val="dk1"/>
                </a:solidFill>
                <a:hlinkClick r:id="rId4"/>
              </a:rPr>
              <a:t>,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ListView</a:t>
            </a:r>
            <a:endParaRPr/>
          </a:p>
          <a:p>
            <a: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6"/>
              </a:rPr>
              <a:t>Button</a:t>
            </a:r>
            <a:r>
              <a:rPr lang="en">
                <a:solidFill>
                  <a:schemeClr val="dk1"/>
                </a:solidFill>
                <a:hlinkClick r:id="rId7"/>
              </a:rPr>
              <a:t>,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8"/>
              </a:rPr>
              <a:t>ImageButton</a:t>
            </a:r>
            <a:r>
              <a:rPr lang="en">
                <a:solidFill>
                  <a:schemeClr val="dk1"/>
                </a:solidFill>
                <a:hlinkClick r:id="rId9"/>
              </a:rPr>
              <a:t>,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10"/>
              </a:rPr>
              <a:t>ImageView</a:t>
            </a:r>
            <a:endParaRPr>
              <a:solidFill>
                <a:schemeClr val="dk1"/>
              </a:solidFill>
              <a:hlinkClick r:id="rId11"/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12"/>
              </a:rPr>
              <a:t>AnalogClock</a:t>
            </a:r>
            <a:r>
              <a:rPr lang="en">
                <a:solidFill>
                  <a:schemeClr val="dk1"/>
                </a:solidFill>
                <a:hlinkClick r:id="rId13"/>
              </a:rPr>
              <a:t>,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14"/>
              </a:rPr>
              <a:t>Chronometer</a:t>
            </a:r>
            <a:r>
              <a:rPr lang="en">
                <a:solidFill>
                  <a:schemeClr val="dk1"/>
                </a:solidFill>
                <a:hlinkClick r:id="rId15"/>
              </a:rPr>
              <a:t>,</a:t>
            </a:r>
            <a:r>
              <a:rPr lang="en"/>
              <a:t>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16"/>
              </a:rPr>
              <a:t>ProgressBar</a:t>
            </a:r>
            <a:endParaRPr>
              <a:solidFill>
                <a:schemeClr val="dk1"/>
              </a:solidFill>
              <a:hlinkClick r:id="rId17"/>
            </a:endParaRPr>
          </a:p>
          <a:p>
            <a: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18"/>
              </a:rPr>
              <a:t>ViewFlipper</a:t>
            </a:r>
            <a:r>
              <a:rPr lang="en">
                <a:solidFill>
                  <a:schemeClr val="dk1"/>
                </a:solidFill>
                <a:hlinkClick r:id="rId19"/>
              </a:rPr>
              <a:t>,</a:t>
            </a:r>
            <a:r>
              <a:rPr lang="en"/>
              <a:t>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20"/>
              </a:rPr>
              <a:t>GridView</a:t>
            </a:r>
            <a:r>
              <a:rPr lang="en">
                <a:solidFill>
                  <a:schemeClr val="dk1"/>
                </a:solidFill>
                <a:hlinkClick r:id="rId21"/>
              </a:rPr>
              <a:t>,</a:t>
            </a:r>
            <a:r>
              <a:rPr lang="en"/>
              <a:t>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22"/>
              </a:rPr>
              <a:t>StackView</a:t>
            </a:r>
            <a:r>
              <a:rPr lang="en">
                <a:solidFill>
                  <a:schemeClr val="dk1"/>
                </a:solidFill>
                <a:hlinkClick r:id="rId23"/>
              </a:rPr>
              <a:t>,</a:t>
            </a:r>
            <a:r>
              <a:rPr lang="en"/>
              <a:t>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24"/>
              </a:rPr>
              <a:t>AdapterViewFlipper</a:t>
            </a:r>
            <a:endParaRPr>
              <a:solidFill>
                <a:schemeClr val="accent5"/>
              </a:solidFill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25"/>
              </a:rPr>
              <a:t>ViewStub</a:t>
            </a:r>
            <a:r>
              <a:rPr lang="en">
                <a:solidFill>
                  <a:srgbClr val="000000"/>
                </a:solidFill>
              </a:rPr>
              <a:t>—invisible, zero-sized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>
                <a:solidFill>
                  <a:srgbClr val="000000"/>
                </a:solidFill>
              </a:rPr>
              <a:t> to lazily inflate layout resources at runtime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2000"/>
              </a:spcBef>
              <a:spcAft>
                <a:spcPts val="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Shape 38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Shape 38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the provider</a:t>
            </a:r>
            <a:endParaRPr/>
          </a:p>
        </p:txBody>
      </p:sp>
      <p:sp>
        <p:nvSpPr>
          <p:cNvPr id="387" name="Shape 38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88" name="Shape 38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9" name="Shape 38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Implementing the app widget-provider class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app widget-provider class</a:t>
            </a:r>
            <a:endParaRPr/>
          </a:p>
        </p:txBody>
      </p:sp>
      <p:sp>
        <p:nvSpPr>
          <p:cNvPr id="395" name="Shape 395"/>
          <p:cNvSpPr txBox="1"/>
          <p:nvPr>
            <p:ph idx="1" type="body"/>
          </p:nvPr>
        </p:nvSpPr>
        <p:spPr>
          <a:xfrm>
            <a:off x="311700" y="1064625"/>
            <a:ext cx="8754900" cy="3488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</a:pPr>
            <a:r>
              <a:rPr lang="en">
                <a:solidFill>
                  <a:srgbClr val="000000"/>
                </a:solidFill>
              </a:rPr>
              <a:t>Extend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AppWidgetProvider</a:t>
            </a:r>
            <a:r>
              <a:rPr lang="en">
                <a:solidFill>
                  <a:srgbClr val="000000"/>
                </a:solidFill>
              </a:rPr>
              <a:t> 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</a:pPr>
            <a:r>
              <a:rPr lang="en">
                <a:solidFill>
                  <a:srgbClr val="000000"/>
                </a:solidFill>
              </a:rPr>
              <a:t>Override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onUpdate()</a:t>
            </a:r>
            <a:r>
              <a:rPr lang="en">
                <a:solidFill>
                  <a:srgbClr val="000000"/>
                </a:solidFill>
              </a:rPr>
              <a:t> to construct layout and manage updates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</a:pPr>
            <a:r>
              <a:rPr lang="en">
                <a:solidFill>
                  <a:srgbClr val="000000"/>
                </a:solidFill>
              </a:rPr>
              <a:t>Optional: Implement additional widget actions 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AutoNum type="arabicPeriod"/>
            </a:pPr>
            <a:r>
              <a:rPr lang="en">
                <a:solidFill>
                  <a:srgbClr val="000000"/>
                </a:solidFill>
              </a:rPr>
              <a:t>Declare app widget provider as broadcast receiver in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AndroidManifest.xml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6" name="Shape 39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app widget-provider class</a:t>
            </a:r>
            <a:endParaRPr/>
          </a:p>
        </p:txBody>
      </p:sp>
      <p:sp>
        <p:nvSpPr>
          <p:cNvPr id="402" name="Shape 402"/>
          <p:cNvSpPr txBox="1"/>
          <p:nvPr>
            <p:ph idx="1" type="body"/>
          </p:nvPr>
        </p:nvSpPr>
        <p:spPr>
          <a:xfrm>
            <a:off x="311700" y="1064625"/>
            <a:ext cx="8898300" cy="3488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Android Studio template code supports multiple app widgets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public class NewAppWidget extends AppWidgetProvider {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@Override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public void onUpdate(Context context, 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AppWidgetManager appWidgetManager, int[] appWidgetIds) {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for (int appWidgetId : appWidgetIds) {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// Update the app widget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}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}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3" name="Shape 40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Shape 40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app widget-provider methods</a:t>
            </a:r>
            <a:endParaRPr/>
          </a:p>
        </p:txBody>
      </p:sp>
      <p:sp>
        <p:nvSpPr>
          <p:cNvPr id="409" name="Shape 409"/>
          <p:cNvSpPr txBox="1"/>
          <p:nvPr>
            <p:ph idx="1" type="body"/>
          </p:nvPr>
        </p:nvSpPr>
        <p:spPr>
          <a:xfrm>
            <a:off x="311700" y="1064625"/>
            <a:ext cx="8754900" cy="3488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Consolas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onDeleted()</a:t>
            </a:r>
            <a:r>
              <a:rPr lang="en">
                <a:solidFill>
                  <a:srgbClr val="000000"/>
                </a:solidFill>
              </a:rPr>
              <a:t>: Called when app widget instances are deleted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Consolas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onEnabled()</a:t>
            </a:r>
            <a:r>
              <a:rPr lang="en">
                <a:solidFill>
                  <a:srgbClr val="000000"/>
                </a:solidFill>
              </a:rPr>
              <a:t>: Called when app widget is instantiated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Consolas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onDisabled()</a:t>
            </a:r>
            <a:r>
              <a:rPr lang="en">
                <a:solidFill>
                  <a:srgbClr val="000000"/>
                </a:solidFill>
              </a:rPr>
              <a:t>: Called when last app widget instance is deleted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See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6"/>
              </a:rPr>
              <a:t>AppWidgetProvider</a:t>
            </a:r>
            <a:r>
              <a:rPr lang="en">
                <a:solidFill>
                  <a:schemeClr val="dk1"/>
                </a:solidFill>
              </a:rPr>
              <a:t> for details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spcBef>
                <a:spcPts val="500"/>
              </a:spcBef>
              <a:spcAft>
                <a:spcPts val="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10" name="Shape 41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Shape 41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Declare provider in Android manifest</a:t>
            </a:r>
            <a:endParaRPr/>
          </a:p>
        </p:txBody>
      </p:sp>
      <p:sp>
        <p:nvSpPr>
          <p:cNvPr id="416" name="Shape 416"/>
          <p:cNvSpPr txBox="1"/>
          <p:nvPr>
            <p:ph idx="1" type="body"/>
          </p:nvPr>
        </p:nvSpPr>
        <p:spPr>
          <a:xfrm>
            <a:off x="311700" y="1064625"/>
            <a:ext cx="8754900" cy="3488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Android Studio adds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&lt;receiver&gt;</a:t>
            </a:r>
            <a:r>
              <a:rPr lang="en">
                <a:solidFill>
                  <a:srgbClr val="000000"/>
                </a:solidFill>
              </a:rPr>
              <a:t> element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&lt;receiver android:name="NewAppWidgetProvider" &gt;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&lt;intent-filter&gt;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&lt;action android:name="android.appwidget.action.APPWIDGET_UPDATE" /&gt;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&lt;/intent-filter&gt;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&lt;meta-data android:name="android.appwidget.provider"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android:resource="@xml/example_appwidget_info" /&gt;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&lt;/receiver&gt;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500"/>
              </a:spcBef>
              <a:spcAft>
                <a:spcPts val="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Shape 41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parts of Android manifest entry</a:t>
            </a:r>
            <a:endParaRPr/>
          </a:p>
        </p:txBody>
      </p:sp>
      <p:sp>
        <p:nvSpPr>
          <p:cNvPr id="423" name="Shape 423"/>
          <p:cNvSpPr txBox="1"/>
          <p:nvPr>
            <p:ph idx="1" type="body"/>
          </p:nvPr>
        </p:nvSpPr>
        <p:spPr>
          <a:xfrm>
            <a:off x="311700" y="1225525"/>
            <a:ext cx="8754900" cy="3327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r>
              <a:rPr lang="en">
                <a:solidFill>
                  <a:srgbClr val="000000"/>
                </a:solidFill>
              </a:rPr>
              <a:t> in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&lt;receiver&gt;</a:t>
            </a:r>
            <a:r>
              <a:rPr lang="en">
                <a:solidFill>
                  <a:srgbClr val="000000"/>
                </a:solidFill>
              </a:rPr>
              <a:t> is class name for widget provider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&lt;intent-filter&gt;</a:t>
            </a:r>
            <a:r>
              <a:rPr lang="en">
                <a:solidFill>
                  <a:srgbClr val="000000"/>
                </a:solidFill>
              </a:rPr>
              <a:t> declares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APPWIDGET_UPDATE</a:t>
            </a:r>
            <a:r>
              <a:rPr lang="en">
                <a:solidFill>
                  <a:srgbClr val="000000"/>
                </a:solidFill>
              </a:rPr>
              <a:t> to receive broadcast intents from app widget manager 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&lt;meta-data&gt;</a:t>
            </a:r>
            <a:r>
              <a:rPr lang="en">
                <a:solidFill>
                  <a:srgbClr val="000000"/>
                </a:solidFill>
              </a:rPr>
              <a:t> specifies location of widget provider-info file 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Shape 42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160" name="Shape 16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61" name="Shape 16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" name="Shape 16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App widgets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Shape 42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widget updates and actions</a:t>
            </a:r>
            <a:endParaRPr/>
          </a:p>
        </p:txBody>
      </p:sp>
      <p:sp>
        <p:nvSpPr>
          <p:cNvPr id="430" name="Shape 43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31" name="Shape 43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2" name="Shape 43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Using onUpdate() and attaching actions with pending intents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Shape 43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 app widget updates</a:t>
            </a:r>
            <a:endParaRPr/>
          </a:p>
        </p:txBody>
      </p:sp>
      <p:sp>
        <p:nvSpPr>
          <p:cNvPr id="438" name="Shape 438"/>
          <p:cNvSpPr txBox="1"/>
          <p:nvPr>
            <p:ph idx="1" type="body"/>
          </p:nvPr>
        </p:nvSpPr>
        <p:spPr>
          <a:xfrm>
            <a:off x="311700" y="1064625"/>
            <a:ext cx="8754900" cy="3488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</a:pPr>
            <a:r>
              <a:rPr lang="en">
                <a:solidFill>
                  <a:schemeClr val="dk1"/>
                </a:solidFill>
              </a:rPr>
              <a:t>Implement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onUpdate()</a:t>
            </a:r>
            <a:r>
              <a:rPr lang="en">
                <a:solidFill>
                  <a:schemeClr val="dk1"/>
                </a:solidFill>
              </a:rPr>
              <a:t> to receive updated data</a:t>
            </a:r>
            <a:endParaRPr>
              <a:solidFill>
                <a:schemeClr val="dk1"/>
              </a:solidFill>
            </a:endParaRP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Called when user adds app widget</a:t>
            </a:r>
            <a:endParaRPr>
              <a:solidFill>
                <a:schemeClr val="dk1"/>
              </a:solidFill>
            </a:endParaRP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Called every time app widget receives update broadcast intent</a:t>
            </a:r>
            <a:endParaRPr>
              <a:solidFill>
                <a:schemeClr val="dk1"/>
              </a:solidFill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>
                <a:solidFill>
                  <a:schemeClr val="dk1"/>
                </a:solidFill>
              </a:rPr>
              <a:t>Set up app widget in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onUpdate()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Create app widget layout</a:t>
            </a:r>
            <a:endParaRPr>
              <a:solidFill>
                <a:schemeClr val="dk1"/>
              </a:solidFill>
            </a:endParaRP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Define event handlers for views</a:t>
            </a:r>
            <a:endParaRPr>
              <a:solidFill>
                <a:schemeClr val="dk1"/>
              </a:solidFill>
            </a:endParaRP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Start services</a:t>
            </a:r>
            <a:endParaRPr>
              <a:solidFill>
                <a:schemeClr val="dk1"/>
              </a:solidFill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onUpdate()</a:t>
            </a: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to update app widget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Shape 43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Shape 44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Implement onUpdate()</a:t>
            </a:r>
            <a:endParaRPr/>
          </a:p>
        </p:txBody>
      </p:sp>
      <p:sp>
        <p:nvSpPr>
          <p:cNvPr id="445" name="Shape 445"/>
          <p:cNvSpPr txBox="1"/>
          <p:nvPr>
            <p:ph idx="1" type="body"/>
          </p:nvPr>
        </p:nvSpPr>
        <p:spPr>
          <a:xfrm>
            <a:off x="311700" y="1290525"/>
            <a:ext cx="8754900" cy="3262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@Override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public void onUpdate(Context context, 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AppWidgetManager appWidgetManager, int[] appWidgetIds) {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// Multiple widgets active, so update all of them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for (int appWidgetId : appWidgetIds) {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// Construct the RemoteViews object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// ...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Shape 44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App widget setup</a:t>
            </a:r>
            <a:endParaRPr/>
          </a:p>
        </p:txBody>
      </p:sp>
      <p:sp>
        <p:nvSpPr>
          <p:cNvPr id="452" name="Shape 452"/>
          <p:cNvSpPr txBox="1"/>
          <p:nvPr>
            <p:ph idx="1" type="body"/>
          </p:nvPr>
        </p:nvSpPr>
        <p:spPr>
          <a:xfrm>
            <a:off x="311700" y="1019605"/>
            <a:ext cx="8754900" cy="3488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// ...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// Construct the RemoteViews object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RemoteViews views = new RemoteViews(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context.getPackageName(), R.layout.new_app_widget2);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// Update a text view to display the app widget ID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views.setTextViewText(R.id.appwidget_id,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String.format("%s",appWidgetId));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// Instruct the widget manager to update the widget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appWidgetManager.updateAppWidget(appWidgetId, views);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500"/>
              </a:spcBef>
              <a:spcAft>
                <a:spcPts val="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Shape 45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Shape 45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Updating the app widget</a:t>
            </a:r>
            <a:endParaRPr/>
          </a:p>
        </p:txBody>
      </p:sp>
      <p:sp>
        <p:nvSpPr>
          <p:cNvPr id="459" name="Shape 459"/>
          <p:cNvSpPr txBox="1"/>
          <p:nvPr>
            <p:ph idx="1" type="body"/>
          </p:nvPr>
        </p:nvSpPr>
        <p:spPr>
          <a:xfrm>
            <a:off x="311700" y="1026200"/>
            <a:ext cx="8754900" cy="331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onUpdate()</a:t>
            </a:r>
            <a:r>
              <a:rPr lang="en">
                <a:solidFill>
                  <a:srgbClr val="000000"/>
                </a:solidFill>
              </a:rPr>
              <a:t> loop iterates over array of widget IDs</a:t>
            </a:r>
            <a:endParaRPr>
              <a:solidFill>
                <a:srgbClr val="000000"/>
              </a:solidFill>
            </a:endParaRPr>
          </a:p>
          <a:p>
            <a:pPr indent="-355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App widget may have multiple instances (configurations)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All active widget instances are identified by internal ID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onUpdate()</a:t>
            </a:r>
            <a:r>
              <a:rPr lang="en" sz="2000">
                <a:solidFill>
                  <a:srgbClr val="000000"/>
                </a:solidFill>
              </a:rPr>
              <a:t> is passed array of IDs for widgets that need updating</a:t>
            </a:r>
            <a:endParaRPr sz="2000">
              <a:solidFill>
                <a:srgbClr val="000000"/>
              </a:solidFill>
            </a:endParaRPr>
          </a:p>
          <a:p>
            <a:pPr indent="0" lvl="0" mar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onUpdate()</a:t>
            </a:r>
            <a:r>
              <a:rPr lang="en">
                <a:solidFill>
                  <a:schemeClr val="dk1"/>
                </a:solidFill>
              </a:rPr>
              <a:t> m</a:t>
            </a:r>
            <a:r>
              <a:rPr lang="en">
                <a:solidFill>
                  <a:srgbClr val="000000"/>
                </a:solidFill>
              </a:rPr>
              <a:t>ust:</a:t>
            </a:r>
            <a:endParaRPr>
              <a:solidFill>
                <a:srgbClr val="000000"/>
              </a:solidFill>
            </a:endParaRPr>
          </a:p>
          <a:p>
            <a:pPr indent="-355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Reconstruct app widget layout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Update app widget data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Call app widget manager to update widget with current </a:t>
            </a: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RemoteViews</a:t>
            </a:r>
            <a:r>
              <a:rPr lang="en" sz="2000">
                <a:solidFill>
                  <a:srgbClr val="000000"/>
                </a:solidFill>
              </a:rPr>
              <a:t> object </a:t>
            </a:r>
            <a:endParaRPr sz="2000">
              <a:solidFill>
                <a:srgbClr val="000000"/>
              </a:solidFill>
            </a:endParaRPr>
          </a:p>
          <a:p>
            <a:pPr indent="0" lvl="0" marL="0" rtl="0">
              <a:spcBef>
                <a:spcPts val="500"/>
              </a:spcBef>
              <a:spcAft>
                <a:spcPts val="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Shape 46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Shape 46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Provide app widget actions</a:t>
            </a:r>
            <a:endParaRPr/>
          </a:p>
        </p:txBody>
      </p:sp>
      <p:sp>
        <p:nvSpPr>
          <p:cNvPr id="466" name="Shape 466"/>
          <p:cNvSpPr txBox="1"/>
          <p:nvPr>
            <p:ph idx="1" type="body"/>
          </p:nvPr>
        </p:nvSpPr>
        <p:spPr>
          <a:xfrm>
            <a:off x="311700" y="1064625"/>
            <a:ext cx="8754900" cy="3488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Attach actions to app widget with pending intents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Use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setOnClickPendingIntent()</a:t>
            </a:r>
            <a:r>
              <a:rPr lang="en">
                <a:solidFill>
                  <a:srgbClr val="000000"/>
                </a:solidFill>
              </a:rPr>
              <a:t> to connect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PendingIntent</a:t>
            </a:r>
            <a:r>
              <a:rPr lang="en">
                <a:solidFill>
                  <a:srgbClr val="000000"/>
                </a:solidFill>
              </a:rPr>
              <a:t> to one or more views in app widget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Android delivers intents to your app (or any other app)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Add click-event handlers to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onUpdate()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20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Shape 46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Shape 47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app widget action (1)</a:t>
            </a:r>
            <a:endParaRPr/>
          </a:p>
        </p:txBody>
      </p:sp>
      <p:sp>
        <p:nvSpPr>
          <p:cNvPr id="473" name="Shape 473"/>
          <p:cNvSpPr txBox="1"/>
          <p:nvPr>
            <p:ph idx="1" type="body"/>
          </p:nvPr>
        </p:nvSpPr>
        <p:spPr>
          <a:xfrm>
            <a:off x="311700" y="1290525"/>
            <a:ext cx="8754900" cy="3262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public void onUpdate(Context context, 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AppWidgetManager appWidgetManager, int[] appWidgetIds) {   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// ...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// Create a new explicit intent object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Intent intent = new Intent(context, MainActivity.class);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// Wrap intent in pending intent that starts new activity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// ...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Shape 47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Shape 47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app widget action (2)</a:t>
            </a:r>
            <a:endParaRPr/>
          </a:p>
        </p:txBody>
      </p:sp>
      <p:sp>
        <p:nvSpPr>
          <p:cNvPr id="480" name="Shape 480"/>
          <p:cNvSpPr txBox="1"/>
          <p:nvPr>
            <p:ph idx="1" type="body"/>
          </p:nvPr>
        </p:nvSpPr>
        <p:spPr>
          <a:xfrm>
            <a:off x="311700" y="1049125"/>
            <a:ext cx="8754900" cy="3503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// ...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PendingIntent configPendingIntent = 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PendingIntent.getActivity(context, 0, intent, 0);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// Attach the pending intent to a view in the layout file 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// for the widget (appwidget_layout is the entire widget)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views.setOnClickPendingIntent(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     R.id.appwidget_layout, configPendingIntent);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// ...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Shape 48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Shape 48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a configuration activity</a:t>
            </a:r>
            <a:endParaRPr/>
          </a:p>
        </p:txBody>
      </p:sp>
      <p:sp>
        <p:nvSpPr>
          <p:cNvPr id="487" name="Shape 48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88" name="Shape 48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9" name="Shape 48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Let the user configure the app widget settings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Shape 49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 user configure settings</a:t>
            </a:r>
            <a:endParaRPr/>
          </a:p>
        </p:txBody>
      </p:sp>
      <p:sp>
        <p:nvSpPr>
          <p:cNvPr id="495" name="Shape 495"/>
          <p:cNvSpPr txBox="1"/>
          <p:nvPr>
            <p:ph idx="1" type="body"/>
          </p:nvPr>
        </p:nvSpPr>
        <p:spPr>
          <a:xfrm>
            <a:off x="311700" y="1355500"/>
            <a:ext cx="4757400" cy="3197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</a:pPr>
            <a:r>
              <a:rPr lang="en">
                <a:solidFill>
                  <a:srgbClr val="000000"/>
                </a:solidFill>
              </a:rPr>
              <a:t>Add app widget configuration activity to your app</a:t>
            </a:r>
            <a:endParaRPr>
              <a:solidFill>
                <a:srgbClr val="000000"/>
              </a:solidFill>
            </a:endParaRPr>
          </a:p>
          <a:p>
            <a:pPr indent="-3556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</a:pPr>
            <a:r>
              <a:rPr lang="en">
                <a:solidFill>
                  <a:srgbClr val="000000"/>
                </a:solidFill>
              </a:rPr>
              <a:t>Configuration activity launches when user first adds app widget to home screen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Shape 49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97" name="Shape 4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2879" y="1249775"/>
            <a:ext cx="1798397" cy="3197102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Shape 498"/>
          <p:cNvSpPr txBox="1"/>
          <p:nvPr/>
        </p:nvSpPr>
        <p:spPr>
          <a:xfrm>
            <a:off x="5253250" y="1249775"/>
            <a:ext cx="1580100" cy="6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Calendar widget settings</a:t>
            </a:r>
            <a:endParaRPr b="1" i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app widgets?</a:t>
            </a:r>
            <a:endParaRPr/>
          </a:p>
        </p:txBody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311700" y="1574175"/>
            <a:ext cx="5992200" cy="2237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Miniature app views for apps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Appear on home screen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Updated with new data even if apps are not running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169" name="Shape 16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widgets-screenshot.png" id="170" name="Shape 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3900" y="55746"/>
            <a:ext cx="2528400" cy="44931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Shape 50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configuration activity to your app</a:t>
            </a:r>
            <a:endParaRPr/>
          </a:p>
        </p:txBody>
      </p:sp>
      <p:sp>
        <p:nvSpPr>
          <p:cNvPr id="504" name="Shape 504"/>
          <p:cNvSpPr txBox="1"/>
          <p:nvPr>
            <p:ph idx="1" type="body"/>
          </p:nvPr>
        </p:nvSpPr>
        <p:spPr>
          <a:xfrm>
            <a:off x="311700" y="1064625"/>
            <a:ext cx="8754900" cy="3488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When adding app widget select </a:t>
            </a:r>
            <a:r>
              <a:rPr b="1" lang="en">
                <a:solidFill>
                  <a:srgbClr val="000000"/>
                </a:solidFill>
              </a:rPr>
              <a:t>Configuration Screen</a:t>
            </a:r>
            <a:r>
              <a:rPr lang="en">
                <a:solidFill>
                  <a:srgbClr val="000000"/>
                </a:solidFill>
              </a:rPr>
              <a:t> option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Shape 50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06" name="Shape 5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7938" y="1640398"/>
            <a:ext cx="3628125" cy="309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Shape 51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manifest entry</a:t>
            </a:r>
            <a:endParaRPr/>
          </a:p>
        </p:txBody>
      </p:sp>
      <p:sp>
        <p:nvSpPr>
          <p:cNvPr id="512" name="Shape 512"/>
          <p:cNvSpPr txBox="1"/>
          <p:nvPr>
            <p:ph idx="1" type="body"/>
          </p:nvPr>
        </p:nvSpPr>
        <p:spPr>
          <a:xfrm>
            <a:off x="311700" y="1064625"/>
            <a:ext cx="8754900" cy="3488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Activity declared in Android manifest with intent filter that accepts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ACTION_APPWIDGET_CONFIGURE</a:t>
            </a:r>
            <a:br>
              <a:rPr lang="en">
                <a:solidFill>
                  <a:srgbClr val="000000"/>
                </a:solidFill>
              </a:rPr>
            </a:br>
            <a:br>
              <a:rPr lang="en">
                <a:solidFill>
                  <a:srgbClr val="000000"/>
                </a:solidFill>
              </a:rPr>
            </a:b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&lt;activity android:name=".ExampleAppWidgetConfigure"&gt;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&lt;intent-filter&gt;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&lt;action 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android:name=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"android.appwidget.action.APPWIDGET_CONFIGURE"/&gt;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&lt;/intent-filter&gt;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&lt;/activity&gt;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500"/>
              </a:spcBef>
              <a:spcAft>
                <a:spcPts val="2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13" name="Shape 51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Automatic widget-provider entry</a:t>
            </a:r>
            <a:endParaRPr/>
          </a:p>
        </p:txBody>
      </p:sp>
      <p:sp>
        <p:nvSpPr>
          <p:cNvPr id="519" name="Shape 519"/>
          <p:cNvSpPr txBox="1"/>
          <p:nvPr>
            <p:ph idx="1" type="body"/>
          </p:nvPr>
        </p:nvSpPr>
        <p:spPr>
          <a:xfrm>
            <a:off x="311700" y="1064625"/>
            <a:ext cx="8754900" cy="3488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Configuration activity is also declared in provider-info XML file using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android:configure</a:t>
            </a:r>
            <a:r>
              <a:rPr lang="en">
                <a:solidFill>
                  <a:srgbClr val="000000"/>
                </a:solidFill>
              </a:rPr>
              <a:t> attribute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&lt;appwidget-provider xmlns:android="http://schemas.android.com/apk/res/android"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android:configure=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"com.example.android.ExampleAppWidgetConfigure"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... &gt;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&lt;/appwidget-provider&gt;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500"/>
              </a:spcBef>
              <a:spcAft>
                <a:spcPts val="2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20" name="Shape 52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Shape 52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 configuration activity</a:t>
            </a:r>
            <a:endParaRPr/>
          </a:p>
        </p:txBody>
      </p:sp>
      <p:sp>
        <p:nvSpPr>
          <p:cNvPr id="526" name="Shape 526"/>
          <p:cNvSpPr txBox="1"/>
          <p:nvPr>
            <p:ph idx="1" type="body"/>
          </p:nvPr>
        </p:nvSpPr>
        <p:spPr>
          <a:xfrm>
            <a:off x="311700" y="1307500"/>
            <a:ext cx="8754900" cy="3245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AutoNum type="arabicPeriod"/>
            </a:pPr>
            <a:r>
              <a:rPr lang="en">
                <a:solidFill>
                  <a:schemeClr val="dk1"/>
                </a:solidFill>
              </a:rPr>
              <a:t>Get app widget ID from intent extras </a:t>
            </a:r>
            <a:endParaRPr>
              <a:solidFill>
                <a:schemeClr val="dk1"/>
              </a:solidFill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AutoNum type="arabicPeriod"/>
            </a:pPr>
            <a:r>
              <a:rPr lang="en">
                <a:solidFill>
                  <a:schemeClr val="dk1"/>
                </a:solidFill>
              </a:rPr>
              <a:t>Set default activity result 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</a:pPr>
            <a:r>
              <a:rPr lang="en">
                <a:solidFill>
                  <a:srgbClr val="000000"/>
                </a:solidFill>
              </a:rPr>
              <a:t>Get widget configuration data and store for later access </a:t>
            </a:r>
            <a:endParaRPr>
              <a:solidFill>
                <a:srgbClr val="000000"/>
              </a:solidFill>
            </a:endParaRPr>
          </a:p>
          <a:p>
            <a:pPr indent="0" lvl="0" marL="45720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(Example: shared preferences)</a:t>
            </a:r>
            <a:endParaRPr>
              <a:solidFill>
                <a:srgbClr val="000000"/>
              </a:solidFill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</a:pPr>
            <a:r>
              <a:rPr lang="en">
                <a:solidFill>
                  <a:schemeClr val="dk1"/>
                </a:solidFill>
              </a:rPr>
              <a:t>Request app widget update</a:t>
            </a:r>
            <a:endParaRPr>
              <a:solidFill>
                <a:schemeClr val="dk1"/>
              </a:solidFill>
            </a:endParaRPr>
          </a:p>
          <a:p>
            <a:pPr indent="-381000" lvl="0" marL="457200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</a:pPr>
            <a:r>
              <a:rPr lang="en">
                <a:solidFill>
                  <a:schemeClr val="dk1"/>
                </a:solidFill>
              </a:rPr>
              <a:t>Create new intent to close activity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7" name="Shape 52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Shape 53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app widget ID</a:t>
            </a:r>
            <a:endParaRPr/>
          </a:p>
        </p:txBody>
      </p:sp>
      <p:sp>
        <p:nvSpPr>
          <p:cNvPr id="533" name="Shape 533"/>
          <p:cNvSpPr txBox="1"/>
          <p:nvPr>
            <p:ph idx="1" type="body"/>
          </p:nvPr>
        </p:nvSpPr>
        <p:spPr>
          <a:xfrm>
            <a:off x="311700" y="1064625"/>
            <a:ext cx="8754900" cy="3488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onCreate()</a:t>
            </a:r>
            <a:r>
              <a:rPr lang="en">
                <a:solidFill>
                  <a:schemeClr val="dk1"/>
                </a:solidFill>
              </a:rPr>
              <a:t> get app widget ID from intent extras with key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AppWidgetManager.EXTRA_APPWIDGET_ID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Intent intent = getIntent();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Bundle extras = intent.getExtras();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if (extras != null) {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mAppWidgetId = extras.getInt(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AppWidgetManager.EXTRA_APPWIDGET_ID,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AppWidgetManager.INVALID_APPWIDGET_ID);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34" name="Shape 53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default result</a:t>
            </a:r>
            <a:endParaRPr/>
          </a:p>
        </p:txBody>
      </p:sp>
      <p:sp>
        <p:nvSpPr>
          <p:cNvPr id="540" name="Shape 540"/>
          <p:cNvSpPr txBox="1"/>
          <p:nvPr>
            <p:ph idx="1" type="body"/>
          </p:nvPr>
        </p:nvSpPr>
        <p:spPr>
          <a:xfrm>
            <a:off x="311700" y="1064625"/>
            <a:ext cx="8754900" cy="3488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onCreate()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</a:t>
            </a:r>
            <a:r>
              <a:rPr lang="en">
                <a:solidFill>
                  <a:schemeClr val="dk1"/>
                </a:solidFill>
              </a:rPr>
              <a:t>et default activity result to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RESULT_CANCELED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// This causes the widget host to cancel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// the widget placement if the user presses back button.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setResult(RESULT_CANCELED);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41" name="Shape 54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Shape 54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Request app widget update</a:t>
            </a:r>
            <a:endParaRPr/>
          </a:p>
        </p:txBody>
      </p:sp>
      <p:sp>
        <p:nvSpPr>
          <p:cNvPr id="547" name="Shape 547"/>
          <p:cNvSpPr txBox="1"/>
          <p:nvPr>
            <p:ph idx="1" type="body"/>
          </p:nvPr>
        </p:nvSpPr>
        <p:spPr>
          <a:xfrm>
            <a:off x="311700" y="1067150"/>
            <a:ext cx="8754900" cy="3485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Use click handler to request app widget update</a:t>
            </a:r>
            <a:endParaRPr sz="2000">
              <a:solidFill>
                <a:schemeClr val="dk1"/>
              </a:solidFill>
            </a:endParaRPr>
          </a:p>
          <a:p>
            <a:pPr indent="0" lvl="0" marL="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AppWidgetManager appWidgetManager = 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AppWidgetManager.getInstance(this);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// Create RemoteViews object with the widget layout resource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RemoteViews views = new RemoteViews(context.getPackageName(),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    R.layout.example_appwidget);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// Update app widget with widget ID and new remote view: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appWidgetManager.updateAppWidget(mAppWidgetId, views);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48" name="Shape 54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Shape 55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new intent to close activity </a:t>
            </a:r>
            <a:endParaRPr/>
          </a:p>
        </p:txBody>
      </p:sp>
      <p:sp>
        <p:nvSpPr>
          <p:cNvPr id="554" name="Shape 554"/>
          <p:cNvSpPr txBox="1"/>
          <p:nvPr>
            <p:ph idx="1" type="body"/>
          </p:nvPr>
        </p:nvSpPr>
        <p:spPr>
          <a:xfrm>
            <a:off x="311700" y="1064625"/>
            <a:ext cx="8754900" cy="3488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Create new intent with widget ID as intent extra</a:t>
            </a:r>
            <a:endParaRPr>
              <a:solidFill>
                <a:srgbClr val="000000"/>
              </a:solidFill>
            </a:endParaRPr>
          </a:p>
          <a:p>
            <a:pPr indent="-355600" lvl="1" marL="914400" rtl="0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>
                <a:solidFill>
                  <a:srgbClr val="000000"/>
                </a:solidFill>
              </a:rPr>
              <a:t>Use key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AppWidgetManager.EXTRA_APPWIDGET_ID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>
                <a:solidFill>
                  <a:srgbClr val="000000"/>
                </a:solidFill>
              </a:rPr>
              <a:t>Set result to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RESULT_OK</a:t>
            </a:r>
            <a:r>
              <a:rPr lang="en">
                <a:solidFill>
                  <a:srgbClr val="000000"/>
                </a:solidFill>
              </a:rPr>
              <a:t> and call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finish()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Intent resultValue = new Intent();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resultValue.putExtra(AppWidgetManager.EXTRA_APPWIDGET_ID,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    mAppWidgetId);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setResult(RESULT_OK, resultValue);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finish();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55" name="Shape 55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Shape 56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What's next?</a:t>
            </a:r>
            <a:endParaRPr/>
          </a:p>
        </p:txBody>
      </p:sp>
      <p:sp>
        <p:nvSpPr>
          <p:cNvPr id="561" name="Shape 56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2" name="Shape 562"/>
          <p:cNvSpPr txBox="1"/>
          <p:nvPr/>
        </p:nvSpPr>
        <p:spPr>
          <a:xfrm>
            <a:off x="311700" y="2063725"/>
            <a:ext cx="8520600" cy="1777800"/>
          </a:xfrm>
          <a:prstGeom prst="rect">
            <a:avLst/>
          </a:prstGeom>
          <a:noFill/>
          <a:ln cap="flat" cmpd="sng" w="38100">
            <a:solidFill>
              <a:srgbClr val="21AAC3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Concept chapter: </a:t>
            </a: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2.1 App widgets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Practical: </a:t>
            </a: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2.1 Building app widgets</a:t>
            </a:r>
            <a:endParaRPr sz="24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Shape 56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</a:t>
            </a:r>
            <a:endParaRPr/>
          </a:p>
        </p:txBody>
      </p:sp>
      <p:sp>
        <p:nvSpPr>
          <p:cNvPr id="568" name="Shape 56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69" name="Shape 56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0" name="Shape 57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install widgets</a:t>
            </a:r>
            <a:endParaRPr/>
          </a:p>
        </p:txBody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311700" y="1116975"/>
            <a:ext cx="6103800" cy="3375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When user installs app, associated app widgets appear in widget picker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User long-presses home screen and taps </a:t>
            </a:r>
            <a:r>
              <a:rPr b="1" lang="en">
                <a:solidFill>
                  <a:srgbClr val="000000"/>
                </a:solidFill>
                <a:highlight>
                  <a:srgbClr val="FFFFFF"/>
                </a:highlight>
              </a:rPr>
              <a:t>Widgets</a:t>
            </a:r>
            <a:endParaRPr b="1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Widget picker appears with list 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User selects app widget to place on home screen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177" name="Shape 17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8" name="Shape 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9025" y="90253"/>
            <a:ext cx="2480174" cy="4409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can app widgets do?</a:t>
            </a:r>
            <a:endParaRPr/>
          </a:p>
        </p:txBody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311700" y="1116975"/>
            <a:ext cx="6621000" cy="3375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Display info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Perform simple functions such as 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Showing the time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Summarizing calendar events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556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  <a:highlight>
                  <a:schemeClr val="lt1"/>
                </a:highlight>
              </a:rPr>
              <a:t>Controlling music playback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Provide a scrolling list or collection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Open associated app when tapped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185" name="Shape 18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6" name="Shape 1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8272" y="53693"/>
            <a:ext cx="2530929" cy="4499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widget components</a:t>
            </a:r>
            <a:endParaRPr/>
          </a:p>
        </p:txBody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311700" y="1005825"/>
            <a:ext cx="8160900" cy="348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Provider-info XML file defines metadata 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Layout XML file for UI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  <a:hlinkClick r:id="rId3"/>
              </a:rPr>
              <a:t>AppWidgetProvider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 for Java code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Configuration activity (optional)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Choose what to display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See Android News &amp; Weather widget for example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193" name="Shape 19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Provider-info XML metadata</a:t>
            </a:r>
            <a:endParaRPr/>
          </a:p>
        </p:txBody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311700" y="1392650"/>
            <a:ext cx="8160900" cy="3099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Initial or minimum size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Update interval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Configuration activity (if any)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Preview image 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200" name="Shape 20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